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 Advocate V BCI</a:t>
            </a:r>
            <a:endParaRPr lang="en-US" dirty="0"/>
          </a:p>
        </p:txBody>
      </p:sp>
      <p:sp>
        <p:nvSpPr>
          <p:cNvPr id="5" name="Content Placeholder 4"/>
          <p:cNvSpPr>
            <a:spLocks noGrp="1"/>
          </p:cNvSpPr>
          <p:nvPr>
            <p:ph idx="1"/>
          </p:nvPr>
        </p:nvSpPr>
        <p:spPr/>
        <p:txBody>
          <a:bodyPr>
            <a:normAutofit/>
          </a:bodyPr>
          <a:lstStyle/>
          <a:p>
            <a:pPr marL="0" indent="0">
              <a:buNone/>
            </a:pPr>
            <a:r>
              <a:rPr lang="en-US" sz="2000" b="1" dirty="0" smtClean="0"/>
              <a:t>Facts</a:t>
            </a:r>
            <a:r>
              <a:rPr lang="en-US" sz="2000" dirty="0" smtClean="0"/>
              <a:t>- An advocate(Respondent 1) was entrusted with a case by the complainant, the case pertained to recovery of </a:t>
            </a:r>
            <a:r>
              <a:rPr lang="en-US" sz="2000" dirty="0" err="1" smtClean="0"/>
              <a:t>Rs</a:t>
            </a:r>
            <a:r>
              <a:rPr lang="en-US" sz="2000" dirty="0" smtClean="0"/>
              <a:t> 30,000 from the defendant. </a:t>
            </a:r>
          </a:p>
          <a:p>
            <a:pPr marL="0" indent="0">
              <a:buNone/>
            </a:pPr>
            <a:r>
              <a:rPr lang="en-US" sz="2000" dirty="0" smtClean="0"/>
              <a:t>Allegations on the advocate were that he entered into an out of court settlement with the defendant (</a:t>
            </a:r>
            <a:r>
              <a:rPr lang="en-US" sz="2000" dirty="0" err="1" smtClean="0"/>
              <a:t>Anantharaj</a:t>
            </a:r>
            <a:r>
              <a:rPr lang="en-US" sz="2000" dirty="0" smtClean="0"/>
              <a:t>) and got the case dismissed without informing the complainant of this settlement. </a:t>
            </a:r>
          </a:p>
          <a:p>
            <a:pPr marL="0" indent="0">
              <a:buNone/>
            </a:pPr>
            <a:r>
              <a:rPr lang="en-US" sz="2000" dirty="0" smtClean="0"/>
              <a:t>State Bar Association held him guilty, he appealed to the BCI under Sec 37 of Advocates Act 1961, which was also dismissed by the BCI. </a:t>
            </a:r>
            <a:endParaRPr lang="en-US" sz="2000" dirty="0"/>
          </a:p>
        </p:txBody>
      </p:sp>
    </p:spTree>
    <p:extLst>
      <p:ext uri="{BB962C8B-B14F-4D97-AF65-F5344CB8AC3E}">
        <p14:creationId xmlns:p14="http://schemas.microsoft.com/office/powerpoint/2010/main" val="3786018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Autofit/>
          </a:bodyPr>
          <a:lstStyle/>
          <a:p>
            <a:pPr algn="just"/>
            <a:r>
              <a:rPr lang="en-US" sz="2800" dirty="0" smtClean="0"/>
              <a:t>Whether the advocate-appellant is guilty of professional misconduct?</a:t>
            </a:r>
          </a:p>
          <a:p>
            <a:pPr algn="just"/>
            <a:r>
              <a:rPr lang="en-US" sz="2800" dirty="0" smtClean="0"/>
              <a:t>Whether specific charge framing was necessary in the case to enable the advocate to make a proper </a:t>
            </a:r>
            <a:r>
              <a:rPr lang="en-US" sz="2800" dirty="0" err="1" smtClean="0"/>
              <a:t>defence</a:t>
            </a:r>
            <a:r>
              <a:rPr lang="en-US" sz="2800" dirty="0" smtClean="0"/>
              <a:t>?</a:t>
            </a:r>
          </a:p>
          <a:p>
            <a:pPr algn="just"/>
            <a:r>
              <a:rPr lang="en-US" sz="2800" dirty="0" smtClean="0"/>
              <a:t>Whether the advocate is guilty of mere negligence or culpable negligence?</a:t>
            </a:r>
          </a:p>
          <a:p>
            <a:pPr algn="just"/>
            <a:r>
              <a:rPr lang="en-US" sz="2800" dirty="0" smtClean="0"/>
              <a:t>Whether the doctrine of benefit of doubt applies in the case?</a:t>
            </a:r>
            <a:endParaRPr lang="en-US" sz="2800" dirty="0"/>
          </a:p>
        </p:txBody>
      </p:sp>
    </p:spTree>
    <p:extLst>
      <p:ext uri="{BB962C8B-B14F-4D97-AF65-F5344CB8AC3E}">
        <p14:creationId xmlns:p14="http://schemas.microsoft.com/office/powerpoint/2010/main" val="314506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of Supreme Court</a:t>
            </a:r>
            <a:endParaRPr lang="en-US" dirty="0"/>
          </a:p>
        </p:txBody>
      </p:sp>
      <p:sp>
        <p:nvSpPr>
          <p:cNvPr id="3" name="Content Placeholder 2"/>
          <p:cNvSpPr>
            <a:spLocks noGrp="1"/>
          </p:cNvSpPr>
          <p:nvPr>
            <p:ph idx="1"/>
          </p:nvPr>
        </p:nvSpPr>
        <p:spPr/>
        <p:txBody>
          <a:bodyPr>
            <a:normAutofit/>
          </a:bodyPr>
          <a:lstStyle/>
          <a:p>
            <a:r>
              <a:rPr lang="en-US" sz="2400" b="1" dirty="0" smtClean="0"/>
              <a:t>Section 35 </a:t>
            </a:r>
            <a:r>
              <a:rPr lang="en-US" sz="2400" dirty="0" smtClean="0"/>
              <a:t>says that the state bar association can refer a complaint against an advocate to its disciplinary committee and the committee shall (after providing the advocate an opportunity of being heard) give its opinion. But procedure to be followed at hearing is not given in Sec 35, it is given in Part VII of BCI Rules. </a:t>
            </a:r>
          </a:p>
          <a:p>
            <a:r>
              <a:rPr lang="en-US" sz="2400" dirty="0" smtClean="0"/>
              <a:t>Proceedings under Sec 35 are quasi-criminal in nature, and therefore if an advocate is held guilty, it can be injurious to his </a:t>
            </a:r>
            <a:r>
              <a:rPr lang="en-US" sz="2400" dirty="0" err="1" smtClean="0"/>
              <a:t>honour</a:t>
            </a:r>
            <a:r>
              <a:rPr lang="en-US" sz="2400" dirty="0" smtClean="0"/>
              <a:t> earned by him in years of practice as his name can be removed from the State roll of advocates.</a:t>
            </a:r>
          </a:p>
          <a:p>
            <a:endParaRPr lang="en-US" sz="2000" dirty="0"/>
          </a:p>
        </p:txBody>
      </p:sp>
    </p:spTree>
    <p:extLst>
      <p:ext uri="{BB962C8B-B14F-4D97-AF65-F5344CB8AC3E}">
        <p14:creationId xmlns:p14="http://schemas.microsoft.com/office/powerpoint/2010/main" val="687633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0"/>
            <a:ext cx="8915400" cy="5867400"/>
          </a:xfrm>
        </p:spPr>
        <p:txBody>
          <a:bodyPr>
            <a:normAutofit/>
          </a:bodyPr>
          <a:lstStyle/>
          <a:p>
            <a:pPr algn="l"/>
            <a:r>
              <a:rPr lang="en-US" sz="2400" dirty="0" smtClean="0">
                <a:solidFill>
                  <a:schemeClr val="tx1"/>
                </a:solidFill>
              </a:rPr>
              <a:t>In Criminal law, the </a:t>
            </a:r>
            <a:r>
              <a:rPr lang="en-US" sz="2400" b="1" dirty="0" smtClean="0">
                <a:solidFill>
                  <a:schemeClr val="tx1"/>
                </a:solidFill>
              </a:rPr>
              <a:t>doctrine of benefit of doubt </a:t>
            </a:r>
            <a:r>
              <a:rPr lang="en-US" sz="2400" dirty="0" smtClean="0">
                <a:solidFill>
                  <a:schemeClr val="tx1"/>
                </a:solidFill>
              </a:rPr>
              <a:t>applies in the sense that when the guilt of an accused is not proved beyond doubt; he cannot be held guilty.  </a:t>
            </a:r>
          </a:p>
          <a:p>
            <a:pPr algn="l"/>
            <a:r>
              <a:rPr lang="en-US" sz="2400" dirty="0" smtClean="0">
                <a:solidFill>
                  <a:schemeClr val="tx1"/>
                </a:solidFill>
              </a:rPr>
              <a:t>There is a difference between </a:t>
            </a:r>
            <a:r>
              <a:rPr lang="en-US" sz="2400" b="1" dirty="0" smtClean="0">
                <a:solidFill>
                  <a:schemeClr val="tx1"/>
                </a:solidFill>
              </a:rPr>
              <a:t>mere negligence and culpable negligence</a:t>
            </a:r>
            <a:r>
              <a:rPr lang="en-US" sz="2400" dirty="0" smtClean="0">
                <a:solidFill>
                  <a:schemeClr val="tx1"/>
                </a:solidFill>
              </a:rPr>
              <a:t> (negligence with as guilty mind). To determine culpability, framing of charges is important which was not done in this case by the BCI which makes it difficult for an advocate to effectively defend himself. </a:t>
            </a:r>
          </a:p>
          <a:p>
            <a:pPr algn="l"/>
            <a:r>
              <a:rPr lang="en-US" sz="2400" dirty="0" smtClean="0">
                <a:solidFill>
                  <a:schemeClr val="tx1"/>
                </a:solidFill>
              </a:rPr>
              <a:t>Framing of issues or substantial questions by the adjudicating body determines that the burden of proof is on which parties. </a:t>
            </a:r>
            <a:r>
              <a:rPr lang="en-US" sz="2400" b="1" dirty="0" smtClean="0">
                <a:solidFill>
                  <a:schemeClr val="tx1"/>
                </a:solidFill>
              </a:rPr>
              <a:t>Rule 8</a:t>
            </a:r>
            <a:r>
              <a:rPr lang="en-US" sz="2400" dirty="0" smtClean="0">
                <a:solidFill>
                  <a:schemeClr val="tx1"/>
                </a:solidFill>
              </a:rPr>
              <a:t> of the BCI also provides that the procedure for trial of civil suits should be followed while determining a case before it.  </a:t>
            </a:r>
            <a:endParaRPr lang="en-US" sz="2400" dirty="0">
              <a:solidFill>
                <a:schemeClr val="tx1"/>
              </a:solidFill>
            </a:endParaRPr>
          </a:p>
        </p:txBody>
      </p:sp>
    </p:spTree>
    <p:extLst>
      <p:ext uri="{BB962C8B-B14F-4D97-AF65-F5344CB8AC3E}">
        <p14:creationId xmlns:p14="http://schemas.microsoft.com/office/powerpoint/2010/main" val="91042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324600"/>
          </a:xfrm>
        </p:spPr>
        <p:txBody>
          <a:bodyPr>
            <a:normAutofit/>
          </a:bodyPr>
          <a:lstStyle/>
          <a:p>
            <a:pPr algn="just"/>
            <a:r>
              <a:rPr lang="en-US" sz="2800" dirty="0" smtClean="0"/>
              <a:t>Coming to the present facts, the complainant was a nominee of one </a:t>
            </a:r>
            <a:r>
              <a:rPr lang="en-US" sz="2800" dirty="0" err="1" smtClean="0"/>
              <a:t>Gautam</a:t>
            </a:r>
            <a:r>
              <a:rPr lang="en-US" sz="2800" dirty="0" smtClean="0"/>
              <a:t> Chand and he had no claim of his own, it appears. It was also admitted by the complainant that he kept no business accounts of his own and wasn’t a taxable </a:t>
            </a:r>
            <a:r>
              <a:rPr lang="en-US" sz="2800" dirty="0" err="1" smtClean="0"/>
              <a:t>assessee</a:t>
            </a:r>
            <a:r>
              <a:rPr lang="en-US" sz="2800" dirty="0" smtClean="0"/>
              <a:t>.  </a:t>
            </a:r>
          </a:p>
          <a:p>
            <a:pPr algn="just"/>
            <a:r>
              <a:rPr lang="en-US" sz="2800" dirty="0" smtClean="0"/>
              <a:t> Rule 19 says that an advocate shall not act on anyone’s instructions other than that of his client. </a:t>
            </a:r>
          </a:p>
          <a:p>
            <a:pPr algn="just"/>
            <a:r>
              <a:rPr lang="en-US" sz="2800" dirty="0" smtClean="0"/>
              <a:t>BCI didn’t give him a </a:t>
            </a:r>
            <a:r>
              <a:rPr lang="en-US" sz="2800" b="1" dirty="0" smtClean="0"/>
              <a:t>fair opportunity of showing cause</a:t>
            </a:r>
            <a:r>
              <a:rPr lang="en-US" sz="2800" dirty="0" smtClean="0"/>
              <a:t>, as the charges were not framed. Even if the BCI rules are silent </a:t>
            </a:r>
            <a:r>
              <a:rPr lang="en-US" sz="2800" dirty="0" err="1" smtClean="0"/>
              <a:t>wrt</a:t>
            </a:r>
            <a:r>
              <a:rPr lang="en-US" sz="2800" dirty="0" smtClean="0"/>
              <a:t> framing of charges, natural justice comes into play and they have to be framed for a fair trial . </a:t>
            </a:r>
          </a:p>
          <a:p>
            <a:pPr algn="just"/>
            <a:endParaRPr lang="en-US" sz="2800" dirty="0"/>
          </a:p>
        </p:txBody>
      </p:sp>
    </p:spTree>
    <p:extLst>
      <p:ext uri="{BB962C8B-B14F-4D97-AF65-F5344CB8AC3E}">
        <p14:creationId xmlns:p14="http://schemas.microsoft.com/office/powerpoint/2010/main" val="3802025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sz="2400" dirty="0" smtClean="0"/>
              <a:t>If the BCI is not sure about the culpability of the advocate or if the evidence against him are not convincing, then benefit of doubt must be given to him. </a:t>
            </a:r>
          </a:p>
          <a:p>
            <a:pPr algn="just"/>
            <a:r>
              <a:rPr lang="en-US" sz="2400" b="1" dirty="0" smtClean="0"/>
              <a:t>Finally</a:t>
            </a:r>
            <a:r>
              <a:rPr lang="en-US" sz="2400" dirty="0" smtClean="0"/>
              <a:t>, the SC ordered to re-examine the complainant as he himself admitted that he wasn’t an </a:t>
            </a:r>
            <a:r>
              <a:rPr lang="en-US" sz="2400" dirty="0" err="1" smtClean="0"/>
              <a:t>assessee</a:t>
            </a:r>
            <a:r>
              <a:rPr lang="en-US" sz="2400" dirty="0" smtClean="0"/>
              <a:t>. </a:t>
            </a:r>
          </a:p>
          <a:p>
            <a:pPr algn="just"/>
            <a:r>
              <a:rPr lang="en-US" sz="2400" b="1" dirty="0" smtClean="0"/>
              <a:t>The BCI has been entrusted with the questions related to professional ethics of advocates, hence the Supreme Court remitted the matter back to it for disposal.</a:t>
            </a:r>
          </a:p>
          <a:p>
            <a:pPr algn="just"/>
            <a:r>
              <a:rPr lang="en-US" sz="2400" dirty="0" smtClean="0"/>
              <a:t>It will be for the BCI to decide whether it would constitute an imprudent act, a mere negligence or professional misconduct that deserves a punishment. </a:t>
            </a:r>
            <a:endParaRPr lang="en-US" sz="2400" dirty="0"/>
          </a:p>
        </p:txBody>
      </p:sp>
    </p:spTree>
    <p:extLst>
      <p:ext uri="{BB962C8B-B14F-4D97-AF65-F5344CB8AC3E}">
        <p14:creationId xmlns:p14="http://schemas.microsoft.com/office/powerpoint/2010/main" val="425648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603</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An Advocate V BCI</vt:lpstr>
      <vt:lpstr>Issues</vt:lpstr>
      <vt:lpstr>Observations of Supreme Court</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Advocate V BCI</dc:title>
  <dc:creator>Dell</dc:creator>
  <cp:lastModifiedBy>Dell</cp:lastModifiedBy>
  <cp:revision>28</cp:revision>
  <dcterms:created xsi:type="dcterms:W3CDTF">2006-08-16T00:00:00Z</dcterms:created>
  <dcterms:modified xsi:type="dcterms:W3CDTF">2020-04-30T17:20:01Z</dcterms:modified>
</cp:coreProperties>
</file>